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bf252cab88_2_19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bf252cab88_2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32" name="Shape 332"/>
        <p:cNvGrpSpPr/>
        <p:nvPr/>
      </p:nvGrpSpPr>
      <p:grpSpPr>
        <a:xfrm>
          <a:off x="0" y="0"/>
          <a:ext cx="0" cy="0"/>
          <a:chOff x="0" y="0"/>
          <a:chExt cx="0" cy="0"/>
        </a:xfrm>
      </p:grpSpPr>
      <p:sp>
        <p:nvSpPr>
          <p:cNvPr id="333" name="Google Shape;333;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4" name="Google Shape;334;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5" name="Google Shape;335;p12"/>
          <p:cNvGrpSpPr/>
          <p:nvPr/>
        </p:nvGrpSpPr>
        <p:grpSpPr>
          <a:xfrm>
            <a:off x="95351" y="1392509"/>
            <a:ext cx="7581691" cy="5901"/>
            <a:chOff x="1890075" y="5241175"/>
            <a:chExt cx="4240556" cy="257700"/>
          </a:xfrm>
        </p:grpSpPr>
        <p:sp>
          <p:nvSpPr>
            <p:cNvPr id="336" name="Google Shape;336;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7" name="Google Shape;337;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40" name="Google Shape;340;p12"/>
          <p:cNvGrpSpPr/>
          <p:nvPr/>
        </p:nvGrpSpPr>
        <p:grpSpPr>
          <a:xfrm>
            <a:off x="95351" y="4542984"/>
            <a:ext cx="7581691" cy="5901"/>
            <a:chOff x="1890075" y="5241175"/>
            <a:chExt cx="4240556" cy="257700"/>
          </a:xfrm>
        </p:grpSpPr>
        <p:sp>
          <p:nvSpPr>
            <p:cNvPr id="341" name="Google Shape;341;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2" name="Google Shape;342;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3" name="Google Shape;343;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4" name="Google Shape;344;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5" name="Google Shape;345;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6" name="Google Shape;346;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7" name="Google Shape;347;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8" name="Google Shape;348;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9" name="Google Shape;349;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50" name="Google Shape;350;p12"/>
          <p:cNvGrpSpPr/>
          <p:nvPr/>
        </p:nvGrpSpPr>
        <p:grpSpPr>
          <a:xfrm>
            <a:off x="95351" y="8200359"/>
            <a:ext cx="7581691" cy="5901"/>
            <a:chOff x="1890075" y="5241175"/>
            <a:chExt cx="4240556" cy="257700"/>
          </a:xfrm>
        </p:grpSpPr>
        <p:sp>
          <p:nvSpPr>
            <p:cNvPr id="351" name="Google Shape;351;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2" name="Google Shape;352;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3" name="Google Shape;353;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4" name="Google Shape;354;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5" name="Google Shape;355;p1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356" name="Google Shape;356;p1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57" name="Google Shape;357;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358" name="Google Shape;358;p12"/>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359" name="Shape 359"/>
        <p:cNvGrpSpPr/>
        <p:nvPr/>
      </p:nvGrpSpPr>
      <p:grpSpPr>
        <a:xfrm>
          <a:off x="0" y="0"/>
          <a:ext cx="0" cy="0"/>
          <a:chOff x="0" y="0"/>
          <a:chExt cx="0" cy="0"/>
        </a:xfrm>
      </p:grpSpPr>
      <p:sp>
        <p:nvSpPr>
          <p:cNvPr id="360" name="Google Shape;360;p13"/>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361" name="Google Shape;361;p13"/>
          <p:cNvGrpSpPr/>
          <p:nvPr/>
        </p:nvGrpSpPr>
        <p:grpSpPr>
          <a:xfrm>
            <a:off x="-16250" y="9048087"/>
            <a:ext cx="7804900" cy="1072407"/>
            <a:chOff x="-19118" y="4617750"/>
            <a:chExt cx="9182236" cy="548378"/>
          </a:xfrm>
        </p:grpSpPr>
        <p:sp>
          <p:nvSpPr>
            <p:cNvPr id="362" name="Google Shape;362;p13"/>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363" name="Google Shape;363;p13"/>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364" name="Shape 36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0" name="Google Shape;110;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2"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6" name="Google Shape;116;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7" name="Google Shape;117;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18" name="Google Shape;118;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9" name="Google Shape;119;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2" name="Google Shape;152;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3"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6" name="Google Shape;176;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77" name="Google Shape;177;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8" name="Google Shape;178;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79" name="Google Shape;179;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0" name="Shape 180"/>
        <p:cNvGrpSpPr/>
        <p:nvPr/>
      </p:nvGrpSpPr>
      <p:grpSpPr>
        <a:xfrm>
          <a:off x="0" y="0"/>
          <a:ext cx="0" cy="0"/>
          <a:chOff x="0" y="0"/>
          <a:chExt cx="0" cy="0"/>
        </a:xfrm>
      </p:grpSpPr>
      <p:sp>
        <p:nvSpPr>
          <p:cNvPr id="181" name="Google Shape;181;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2" name="Google Shape;182;p6"/>
          <p:cNvGrpSpPr/>
          <p:nvPr/>
        </p:nvGrpSpPr>
        <p:grpSpPr>
          <a:xfrm>
            <a:off x="-16250" y="9048087"/>
            <a:ext cx="7804900" cy="1072407"/>
            <a:chOff x="-19118" y="4617750"/>
            <a:chExt cx="9182236" cy="548378"/>
          </a:xfrm>
        </p:grpSpPr>
        <p:sp>
          <p:nvSpPr>
            <p:cNvPr id="183" name="Google Shape;183;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4" name="Google Shape;184;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85" name="Shape 1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1" name="Shape 191"/>
        <p:cNvGrpSpPr/>
        <p:nvPr/>
      </p:nvGrpSpPr>
      <p:grpSpPr>
        <a:xfrm>
          <a:off x="0" y="0"/>
          <a:ext cx="0" cy="0"/>
          <a:chOff x="0" y="0"/>
          <a:chExt cx="0" cy="0"/>
        </a:xfrm>
      </p:grpSpPr>
      <p:grpSp>
        <p:nvGrpSpPr>
          <p:cNvPr id="192" name="Google Shape;192;p9"/>
          <p:cNvGrpSpPr/>
          <p:nvPr/>
        </p:nvGrpSpPr>
        <p:grpSpPr>
          <a:xfrm>
            <a:off x="172055" y="1468890"/>
            <a:ext cx="7434543" cy="62982"/>
            <a:chOff x="1890075" y="5241175"/>
            <a:chExt cx="4240556" cy="257700"/>
          </a:xfrm>
        </p:grpSpPr>
        <p:sp>
          <p:nvSpPr>
            <p:cNvPr id="193" name="Google Shape;19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4" name="Google Shape;19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5" name="Google Shape;19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6" name="Google Shape;19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97" name="Google Shape;19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98" name="Google Shape;198;p9"/>
          <p:cNvGrpSpPr/>
          <p:nvPr/>
        </p:nvGrpSpPr>
        <p:grpSpPr>
          <a:xfrm>
            <a:off x="168930" y="2702615"/>
            <a:ext cx="7434543" cy="62982"/>
            <a:chOff x="1890075" y="5241175"/>
            <a:chExt cx="4240556" cy="257700"/>
          </a:xfrm>
        </p:grpSpPr>
        <p:sp>
          <p:nvSpPr>
            <p:cNvPr id="199" name="Google Shape;19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2" name="Google Shape;20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3" name="Google Shape;203;p9"/>
          <p:cNvCxnSpPr>
            <a:stCxn id="19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4" name="Google Shape;20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05" name="Google Shape;205;p9"/>
          <p:cNvGrpSpPr/>
          <p:nvPr/>
        </p:nvGrpSpPr>
        <p:grpSpPr>
          <a:xfrm>
            <a:off x="0" y="3413775"/>
            <a:ext cx="3530025" cy="746350"/>
            <a:chOff x="0" y="3156075"/>
            <a:chExt cx="3530025" cy="746350"/>
          </a:xfrm>
        </p:grpSpPr>
        <p:sp>
          <p:nvSpPr>
            <p:cNvPr id="206" name="Google Shape;20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8" name="Google Shape;208;p9"/>
          <p:cNvGrpSpPr/>
          <p:nvPr/>
        </p:nvGrpSpPr>
        <p:grpSpPr>
          <a:xfrm>
            <a:off x="3248850" y="2867100"/>
            <a:ext cx="4936034" cy="746350"/>
            <a:chOff x="0" y="3156075"/>
            <a:chExt cx="3530025" cy="746350"/>
          </a:xfrm>
        </p:grpSpPr>
        <p:sp>
          <p:nvSpPr>
            <p:cNvPr id="209" name="Google Shape;20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0" name="Google Shape;21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1" name="Google Shape;211;p9"/>
          <p:cNvGrpSpPr/>
          <p:nvPr/>
        </p:nvGrpSpPr>
        <p:grpSpPr>
          <a:xfrm>
            <a:off x="3248850" y="7166275"/>
            <a:ext cx="4936034" cy="746350"/>
            <a:chOff x="0" y="3156075"/>
            <a:chExt cx="3530025" cy="746350"/>
          </a:xfrm>
        </p:grpSpPr>
        <p:sp>
          <p:nvSpPr>
            <p:cNvPr id="212" name="Google Shape;21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15" name="Google Shape;21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16" name="Google Shape;21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17" name="Google Shape;217;p9"/>
          <p:cNvGrpSpPr/>
          <p:nvPr/>
        </p:nvGrpSpPr>
        <p:grpSpPr>
          <a:xfrm>
            <a:off x="172055" y="1468890"/>
            <a:ext cx="7434543" cy="62982"/>
            <a:chOff x="1890075" y="5241175"/>
            <a:chExt cx="4240556" cy="257700"/>
          </a:xfrm>
        </p:grpSpPr>
        <p:sp>
          <p:nvSpPr>
            <p:cNvPr id="218" name="Google Shape;21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 name="Google Shape;21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0" name="Google Shape;22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1" name="Google Shape;22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2" name="Google Shape;22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3" name="Google Shape;223;p9"/>
          <p:cNvGrpSpPr/>
          <p:nvPr/>
        </p:nvGrpSpPr>
        <p:grpSpPr>
          <a:xfrm>
            <a:off x="168930" y="2702615"/>
            <a:ext cx="7434543" cy="62982"/>
            <a:chOff x="1890075" y="5241175"/>
            <a:chExt cx="4240556" cy="257700"/>
          </a:xfrm>
        </p:grpSpPr>
        <p:sp>
          <p:nvSpPr>
            <p:cNvPr id="224" name="Google Shape;22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7" name="Google Shape;22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28" name="Google Shape;228;p9"/>
          <p:cNvCxnSpPr>
            <a:stCxn id="21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29" name="Google Shape;22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0" name="Google Shape;230;p9"/>
          <p:cNvGrpSpPr/>
          <p:nvPr/>
        </p:nvGrpSpPr>
        <p:grpSpPr>
          <a:xfrm>
            <a:off x="0" y="3413775"/>
            <a:ext cx="3530025" cy="746350"/>
            <a:chOff x="0" y="3156075"/>
            <a:chExt cx="3530025" cy="746350"/>
          </a:xfrm>
        </p:grpSpPr>
        <p:sp>
          <p:nvSpPr>
            <p:cNvPr id="231" name="Google Shape;23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3" name="Google Shape;233;p9"/>
          <p:cNvGrpSpPr/>
          <p:nvPr/>
        </p:nvGrpSpPr>
        <p:grpSpPr>
          <a:xfrm>
            <a:off x="3248850" y="2867100"/>
            <a:ext cx="4936034" cy="746350"/>
            <a:chOff x="0" y="3156075"/>
            <a:chExt cx="3530025" cy="746350"/>
          </a:xfrm>
        </p:grpSpPr>
        <p:sp>
          <p:nvSpPr>
            <p:cNvPr id="234" name="Google Shape;23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5" name="Google Shape;23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6" name="Google Shape;236;p9"/>
          <p:cNvGrpSpPr/>
          <p:nvPr/>
        </p:nvGrpSpPr>
        <p:grpSpPr>
          <a:xfrm>
            <a:off x="3248850" y="7166275"/>
            <a:ext cx="4936034" cy="746350"/>
            <a:chOff x="0" y="3156075"/>
            <a:chExt cx="3530025" cy="746350"/>
          </a:xfrm>
        </p:grpSpPr>
        <p:sp>
          <p:nvSpPr>
            <p:cNvPr id="237" name="Google Shape;23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8" name="Google Shape;23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39" name="Google Shape;23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0" name="Google Shape;24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1" name="Google Shape;24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2" name="Google Shape;242;p9"/>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243" name="Google Shape;243;p9"/>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244" name="Google Shape;244;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245" name="Google Shape;245;p9"/>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6" name="Shape 246"/>
        <p:cNvGrpSpPr/>
        <p:nvPr/>
      </p:nvGrpSpPr>
      <p:grpSpPr>
        <a:xfrm>
          <a:off x="0" y="0"/>
          <a:ext cx="0" cy="0"/>
          <a:chOff x="0" y="0"/>
          <a:chExt cx="0" cy="0"/>
        </a:xfrm>
      </p:grpSpPr>
      <p:cxnSp>
        <p:nvCxnSpPr>
          <p:cNvPr id="247" name="Google Shape;247;p10"/>
          <p:cNvCxnSpPr>
            <a:stCxn id="248"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49" name="Google Shape;249;p10"/>
          <p:cNvGrpSpPr/>
          <p:nvPr/>
        </p:nvGrpSpPr>
        <p:grpSpPr>
          <a:xfrm>
            <a:off x="190320" y="900657"/>
            <a:ext cx="7581691" cy="5901"/>
            <a:chOff x="1890075" y="5241175"/>
            <a:chExt cx="4240556" cy="257700"/>
          </a:xfrm>
        </p:grpSpPr>
        <p:sp>
          <p:nvSpPr>
            <p:cNvPr id="250" name="Google Shape;250;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1" name="Google Shape;251;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2" name="Google Shape;25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4" name="Google Shape;254;p10"/>
          <p:cNvGrpSpPr/>
          <p:nvPr/>
        </p:nvGrpSpPr>
        <p:grpSpPr>
          <a:xfrm>
            <a:off x="190320" y="931759"/>
            <a:ext cx="7581691" cy="5901"/>
            <a:chOff x="1890075" y="5241175"/>
            <a:chExt cx="4240556" cy="257700"/>
          </a:xfrm>
        </p:grpSpPr>
        <p:sp>
          <p:nvSpPr>
            <p:cNvPr id="255" name="Google Shape;255;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6" name="Google Shape;256;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7" name="Google Shape;257;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59" name="Google Shape;259;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0" name="Google Shape;260;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1" name="Google Shape;261;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2" name="Google Shape;262;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 name="Google Shape;263;p10"/>
          <p:cNvGrpSpPr/>
          <p:nvPr/>
        </p:nvGrpSpPr>
        <p:grpSpPr>
          <a:xfrm>
            <a:off x="190320" y="900657"/>
            <a:ext cx="7581691" cy="5901"/>
            <a:chOff x="1890075" y="5241175"/>
            <a:chExt cx="4240556" cy="257700"/>
          </a:xfrm>
        </p:grpSpPr>
        <p:sp>
          <p:nvSpPr>
            <p:cNvPr id="264" name="Google Shape;264;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5" name="Google Shape;265;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6" name="Google Shape;266;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68" name="Google Shape;268;p10"/>
          <p:cNvGrpSpPr/>
          <p:nvPr/>
        </p:nvGrpSpPr>
        <p:grpSpPr>
          <a:xfrm>
            <a:off x="190320" y="931759"/>
            <a:ext cx="7581691" cy="5901"/>
            <a:chOff x="1890075" y="5241175"/>
            <a:chExt cx="4240556" cy="257700"/>
          </a:xfrm>
        </p:grpSpPr>
        <p:sp>
          <p:nvSpPr>
            <p:cNvPr id="269" name="Google Shape;269;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8" name="Google Shape;24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0" name="Google Shape;270;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1" name="Google Shape;271;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2" name="Google Shape;272;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3" name="Google Shape;273;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4" name="Google Shape;274;p10"/>
          <p:cNvGrpSpPr/>
          <p:nvPr/>
        </p:nvGrpSpPr>
        <p:grpSpPr>
          <a:xfrm>
            <a:off x="172024" y="1040825"/>
            <a:ext cx="137818" cy="187200"/>
            <a:chOff x="507100" y="1997600"/>
            <a:chExt cx="158375" cy="187200"/>
          </a:xfrm>
        </p:grpSpPr>
        <p:sp>
          <p:nvSpPr>
            <p:cNvPr id="275" name="Google Shape;275;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 name="Google Shape;277;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78" name="Google Shape;278;p10"/>
          <p:cNvGrpSpPr/>
          <p:nvPr/>
        </p:nvGrpSpPr>
        <p:grpSpPr>
          <a:xfrm>
            <a:off x="190349" y="2907725"/>
            <a:ext cx="137818" cy="187200"/>
            <a:chOff x="507100" y="1540400"/>
            <a:chExt cx="158375" cy="187200"/>
          </a:xfrm>
        </p:grpSpPr>
        <p:sp>
          <p:nvSpPr>
            <p:cNvPr id="279" name="Google Shape;279;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 name="Google Shape;281;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2" name="Google Shape;282;p10"/>
          <p:cNvGrpSpPr/>
          <p:nvPr/>
        </p:nvGrpSpPr>
        <p:grpSpPr>
          <a:xfrm>
            <a:off x="172024" y="5506200"/>
            <a:ext cx="137818" cy="187200"/>
            <a:chOff x="507100" y="1997600"/>
            <a:chExt cx="158375" cy="187200"/>
          </a:xfrm>
        </p:grpSpPr>
        <p:sp>
          <p:nvSpPr>
            <p:cNvPr id="283" name="Google Shape;283;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6" name="Google Shape;286;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7" name="Google Shape;287;p10"/>
          <p:cNvGrpSpPr/>
          <p:nvPr/>
        </p:nvGrpSpPr>
        <p:grpSpPr>
          <a:xfrm>
            <a:off x="172024" y="7607808"/>
            <a:ext cx="137818" cy="187200"/>
            <a:chOff x="507100" y="1997600"/>
            <a:chExt cx="158375" cy="187200"/>
          </a:xfrm>
        </p:grpSpPr>
        <p:sp>
          <p:nvSpPr>
            <p:cNvPr id="288" name="Google Shape;288;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1" name="Shape 291"/>
        <p:cNvGrpSpPr/>
        <p:nvPr/>
      </p:nvGrpSpPr>
      <p:grpSpPr>
        <a:xfrm>
          <a:off x="0" y="0"/>
          <a:ext cx="0" cy="0"/>
          <a:chOff x="0" y="0"/>
          <a:chExt cx="0" cy="0"/>
        </a:xfrm>
      </p:grpSpPr>
      <p:cxnSp>
        <p:nvCxnSpPr>
          <p:cNvPr id="292" name="Google Shape;292;p11"/>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293" name="Google Shape;293;p11"/>
          <p:cNvGrpSpPr/>
          <p:nvPr/>
        </p:nvGrpSpPr>
        <p:grpSpPr>
          <a:xfrm>
            <a:off x="404725" y="1300475"/>
            <a:ext cx="6908400" cy="72025"/>
            <a:chOff x="404725" y="1681475"/>
            <a:chExt cx="6908400" cy="72025"/>
          </a:xfrm>
        </p:grpSpPr>
        <p:cxnSp>
          <p:nvCxnSpPr>
            <p:cNvPr id="294" name="Google Shape;294;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5" name="Google Shape;295;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6" name="Google Shape;296;p11"/>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297" name="Google Shape;297;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298" name="Google Shape;298;p11"/>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299" name="Google Shape;299;p11"/>
          <p:cNvGrpSpPr/>
          <p:nvPr/>
        </p:nvGrpSpPr>
        <p:grpSpPr>
          <a:xfrm>
            <a:off x="417975" y="1504250"/>
            <a:ext cx="2357775" cy="410125"/>
            <a:chOff x="417975" y="1885250"/>
            <a:chExt cx="2357775" cy="410125"/>
          </a:xfrm>
        </p:grpSpPr>
        <p:sp>
          <p:nvSpPr>
            <p:cNvPr id="300" name="Google Shape;300;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 name="Google Shape;304;p11"/>
          <p:cNvGrpSpPr/>
          <p:nvPr/>
        </p:nvGrpSpPr>
        <p:grpSpPr>
          <a:xfrm>
            <a:off x="417975" y="3276600"/>
            <a:ext cx="2357775" cy="410125"/>
            <a:chOff x="265575" y="3352800"/>
            <a:chExt cx="2357775" cy="410125"/>
          </a:xfrm>
        </p:grpSpPr>
        <p:sp>
          <p:nvSpPr>
            <p:cNvPr id="305" name="Google Shape;305;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 name="Google Shape;309;p11"/>
          <p:cNvGrpSpPr/>
          <p:nvPr/>
        </p:nvGrpSpPr>
        <p:grpSpPr>
          <a:xfrm>
            <a:off x="3872044" y="3276600"/>
            <a:ext cx="2747987" cy="410125"/>
            <a:chOff x="3567313" y="3200400"/>
            <a:chExt cx="2357775" cy="410125"/>
          </a:xfrm>
        </p:grpSpPr>
        <p:sp>
          <p:nvSpPr>
            <p:cNvPr id="310" name="Google Shape;310;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11"/>
          <p:cNvGrpSpPr/>
          <p:nvPr/>
        </p:nvGrpSpPr>
        <p:grpSpPr>
          <a:xfrm>
            <a:off x="417963" y="6597750"/>
            <a:ext cx="2357775" cy="410125"/>
            <a:chOff x="-39237" y="6140550"/>
            <a:chExt cx="2357775" cy="410125"/>
          </a:xfrm>
        </p:grpSpPr>
        <p:sp>
          <p:nvSpPr>
            <p:cNvPr id="315" name="Google Shape;315;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 name="Google Shape;319;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0" name="Google Shape;320;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1" name="Google Shape;321;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2" name="Google Shape;322;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3" name="Google Shape;323;p11"/>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4" name="Google Shape;324;p11"/>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5" name="Google Shape;325;p11"/>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7" name="Google Shape;327;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8" name="Google Shape;328;p11"/>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329" name="Google Shape;329;p11"/>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30" name="Google Shape;330;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331" name="Google Shape;331;p11"/>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86" name="Shape 186"/>
        <p:cNvGrpSpPr/>
        <p:nvPr/>
      </p:nvGrpSpPr>
      <p:grpSpPr>
        <a:xfrm>
          <a:off x="0" y="0"/>
          <a:ext cx="0" cy="0"/>
          <a:chOff x="0" y="0"/>
          <a:chExt cx="0" cy="0"/>
        </a:xfrm>
      </p:grpSpPr>
      <p:sp>
        <p:nvSpPr>
          <p:cNvPr id="187" name="Google Shape;187;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88" name="Google Shape;188;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89" name="Google Shape;189;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0" name="Google Shape;190;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15"/>
          <p:cNvSpPr txBox="1"/>
          <p:nvPr/>
        </p:nvSpPr>
        <p:spPr>
          <a:xfrm>
            <a:off x="475950" y="7964225"/>
            <a:ext cx="550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70" name="Google Shape;370;p15"/>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TikTok Claims Classification Project</a:t>
            </a:r>
            <a:endParaRPr b="1" sz="2100">
              <a:latin typeface="Google Sans"/>
              <a:ea typeface="Google Sans"/>
              <a:cs typeface="Google Sans"/>
              <a:sym typeface="Google Sans"/>
            </a:endParaRPr>
          </a:p>
        </p:txBody>
      </p:sp>
      <p:sp>
        <p:nvSpPr>
          <p:cNvPr id="371" name="Google Shape;371;p15"/>
          <p:cNvSpPr txBox="1"/>
          <p:nvPr/>
        </p:nvSpPr>
        <p:spPr>
          <a:xfrm>
            <a:off x="1763100" y="47070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Exploratory Data Analysis (EDA) - Executive Summary</a:t>
            </a:r>
            <a:endParaRPr sz="1200">
              <a:solidFill>
                <a:srgbClr val="000000"/>
              </a:solidFill>
              <a:latin typeface="PT Sans Narrow"/>
              <a:ea typeface="PT Sans Narrow"/>
              <a:cs typeface="PT Sans Narrow"/>
              <a:sym typeface="PT Sans Narrow"/>
            </a:endParaRPr>
          </a:p>
        </p:txBody>
      </p:sp>
      <p:sp>
        <p:nvSpPr>
          <p:cNvPr id="372" name="Google Shape;372;p15"/>
          <p:cNvSpPr txBox="1"/>
          <p:nvPr/>
        </p:nvSpPr>
        <p:spPr>
          <a:xfrm>
            <a:off x="282200" y="1268325"/>
            <a:ext cx="27291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claims for user submissions. In this part of the project, the data </a:t>
            </a:r>
            <a:r>
              <a:rPr lang="en" sz="1200">
                <a:solidFill>
                  <a:schemeClr val="dk1"/>
                </a:solidFill>
                <a:latin typeface="Google Sans"/>
                <a:ea typeface="Google Sans"/>
                <a:cs typeface="Google Sans"/>
                <a:sym typeface="Google Sans"/>
              </a:rPr>
              <a:t>needs</a:t>
            </a:r>
            <a:r>
              <a:rPr lang="en" sz="1200">
                <a:solidFill>
                  <a:schemeClr val="dk1"/>
                </a:solidFill>
                <a:latin typeface="Google Sans"/>
                <a:ea typeface="Google Sans"/>
                <a:cs typeface="Google Sans"/>
                <a:sym typeface="Google Sans"/>
              </a:rPr>
              <a:t> to be analyzed, explored, cleaned, and structured prior to any model building.</a:t>
            </a:r>
            <a:endParaRPr sz="1200">
              <a:solidFill>
                <a:schemeClr val="dk1"/>
              </a:solidFill>
              <a:latin typeface="Google Sans"/>
              <a:ea typeface="Google Sans"/>
              <a:cs typeface="Google Sans"/>
              <a:sym typeface="Google Sans"/>
            </a:endParaRPr>
          </a:p>
        </p:txBody>
      </p:sp>
      <p:sp>
        <p:nvSpPr>
          <p:cNvPr id="373" name="Google Shape;373;p15"/>
          <p:cNvSpPr txBox="1"/>
          <p:nvPr/>
        </p:nvSpPr>
        <p:spPr>
          <a:xfrm>
            <a:off x="282275" y="3160125"/>
            <a:ext cx="27291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100"/>
              <a:buFont typeface="Arial"/>
              <a:buNone/>
            </a:pPr>
            <a:r>
              <a:rPr lang="en" sz="1200">
                <a:solidFill>
                  <a:schemeClr val="dk1"/>
                </a:solidFill>
                <a:latin typeface="Google Sans"/>
                <a:ea typeface="Google Sans"/>
                <a:cs typeface="Google Sans"/>
                <a:sym typeface="Google Sans"/>
              </a:rPr>
              <a:t>The TikTok data team conducted exploratory data </a:t>
            </a:r>
            <a:r>
              <a:rPr lang="en" sz="1200">
                <a:solidFill>
                  <a:schemeClr val="dk1"/>
                </a:solidFill>
                <a:latin typeface="Google Sans"/>
                <a:ea typeface="Google Sans"/>
                <a:cs typeface="Google Sans"/>
                <a:sym typeface="Google Sans"/>
              </a:rPr>
              <a:t>analysis</a:t>
            </a:r>
            <a:r>
              <a:rPr lang="en" sz="1200">
                <a:solidFill>
                  <a:schemeClr val="dk1"/>
                </a:solidFill>
                <a:latin typeface="Google Sans"/>
                <a:ea typeface="Google Sans"/>
                <a:cs typeface="Google Sans"/>
                <a:sym typeface="Google Sans"/>
              </a:rPr>
              <a:t> at this stage. The purpose of the exploratory data analysis was to understand the impact that videos have on TikTok users. To do so, the TikTok data team analyzed variables that would showcase user engagement: view, like, and comment count. </a:t>
            </a:r>
            <a:endParaRPr sz="1200">
              <a:solidFill>
                <a:schemeClr val="dk1"/>
              </a:solidFill>
              <a:latin typeface="Google Sans"/>
              <a:ea typeface="Google Sans"/>
              <a:cs typeface="Google Sans"/>
              <a:sym typeface="Google Sans"/>
            </a:endParaRPr>
          </a:p>
        </p:txBody>
      </p:sp>
      <p:sp>
        <p:nvSpPr>
          <p:cNvPr id="374" name="Google Shape;374;p15"/>
          <p:cNvSpPr txBox="1"/>
          <p:nvPr/>
        </p:nvSpPr>
        <p:spPr>
          <a:xfrm>
            <a:off x="282275" y="5764000"/>
            <a:ext cx="27291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According to the findings from the exploratory data analysis, the future claim classification model will need to account for null values and imbalance in opinion video counts by incorporating them into the model parameters. </a:t>
            </a:r>
            <a:endParaRPr sz="1200">
              <a:solidFill>
                <a:schemeClr val="dk1"/>
              </a:solidFill>
              <a:latin typeface="Google Sans"/>
              <a:ea typeface="Google Sans"/>
              <a:cs typeface="Google Sans"/>
              <a:sym typeface="Google Sans"/>
            </a:endParaRPr>
          </a:p>
        </p:txBody>
      </p:sp>
      <p:sp>
        <p:nvSpPr>
          <p:cNvPr id="375" name="Google Shape;375;p15"/>
          <p:cNvSpPr txBox="1"/>
          <p:nvPr/>
        </p:nvSpPr>
        <p:spPr>
          <a:xfrm>
            <a:off x="282275" y="7795000"/>
            <a:ext cx="6807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exploratory data</a:t>
            </a:r>
            <a:r>
              <a:rPr lang="en" sz="1200">
                <a:solidFill>
                  <a:schemeClr val="dk1"/>
                </a:solidFill>
                <a:latin typeface="Google Sans"/>
                <a:ea typeface="Google Sans"/>
                <a:cs typeface="Google Sans"/>
                <a:sym typeface="Google Sans"/>
              </a:rPr>
              <a:t> analysis conducted from TikTok’s data team revealed many considerations for the classification model, including missing values, “claims” to “opinions” balance, and overall distribution of data variables. The two key insights from this analysis were:</a:t>
            </a:r>
            <a:endParaRPr sz="1200">
              <a:solidFill>
                <a:schemeClr val="dk1"/>
              </a:solidFill>
              <a:latin typeface="Google Sans"/>
              <a:ea typeface="Google Sans"/>
              <a:cs typeface="Google Sans"/>
              <a:sym typeface="Google Sans"/>
            </a:endParaRPr>
          </a:p>
        </p:txBody>
      </p:sp>
      <p:sp>
        <p:nvSpPr>
          <p:cNvPr id="376" name="Google Shape;376;p15"/>
          <p:cNvSpPr txBox="1"/>
          <p:nvPr/>
        </p:nvSpPr>
        <p:spPr>
          <a:xfrm>
            <a:off x="2985850" y="972250"/>
            <a:ext cx="4804800" cy="2850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lang="en" sz="1200">
                <a:solidFill>
                  <a:schemeClr val="dk1"/>
                </a:solidFill>
                <a:latin typeface="Google Sans"/>
                <a:ea typeface="Google Sans"/>
                <a:cs typeface="Google Sans"/>
                <a:sym typeface="Google Sans"/>
              </a:rPr>
              <a:t>A key component of this project’s exploratory data analysis involves visualizing the data. As illustrated in the following histograms, it is clear that the vast majority of videos are grouped at the bottom of the range of values for three variables that showcase TikTok users (video viewers’) engagement with the videos included in this dataset.</a:t>
            </a:r>
            <a:endParaRPr sz="1200">
              <a:solidFill>
                <a:schemeClr val="dk1"/>
              </a:solidFill>
              <a:latin typeface="Google Sans"/>
              <a:ea typeface="Google Sans"/>
              <a:cs typeface="Google Sans"/>
              <a:sym typeface="Google Sans"/>
            </a:endParaRPr>
          </a:p>
        </p:txBody>
      </p:sp>
      <p:sp>
        <p:nvSpPr>
          <p:cNvPr id="377" name="Google Shape;377;p15"/>
          <p:cNvSpPr txBox="1"/>
          <p:nvPr/>
        </p:nvSpPr>
        <p:spPr>
          <a:xfrm>
            <a:off x="2991475" y="6863950"/>
            <a:ext cx="4492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Google Sans"/>
                <a:ea typeface="Google Sans"/>
                <a:cs typeface="Google Sans"/>
                <a:sym typeface="Google Sans"/>
              </a:rPr>
              <a:t>Again, the vast majority of videos are grouped at the bottom of the range of values for video comment count. Most videos have fewer than 100 comments. The distribution is very right-skewed.</a:t>
            </a:r>
            <a:endParaRPr sz="1000">
              <a:solidFill>
                <a:schemeClr val="dk1"/>
              </a:solidFill>
              <a:latin typeface="Google Sans"/>
              <a:ea typeface="Google Sans"/>
              <a:cs typeface="Google Sans"/>
              <a:sym typeface="Google Sans"/>
            </a:endParaRPr>
          </a:p>
        </p:txBody>
      </p:sp>
      <p:pic>
        <p:nvPicPr>
          <p:cNvPr id="378" name="Google Shape;378;p15"/>
          <p:cNvPicPr preferRelativeResize="0"/>
          <p:nvPr/>
        </p:nvPicPr>
        <p:blipFill>
          <a:blip r:embed="rId3">
            <a:alphaModFix/>
          </a:blip>
          <a:stretch>
            <a:fillRect/>
          </a:stretch>
        </p:blipFill>
        <p:spPr>
          <a:xfrm>
            <a:off x="5407183" y="3157427"/>
            <a:ext cx="2076492" cy="1541475"/>
          </a:xfrm>
          <a:prstGeom prst="rect">
            <a:avLst/>
          </a:prstGeom>
          <a:noFill/>
          <a:ln>
            <a:noFill/>
          </a:ln>
        </p:spPr>
      </p:pic>
      <p:pic>
        <p:nvPicPr>
          <p:cNvPr id="379" name="Google Shape;379;p15"/>
          <p:cNvPicPr preferRelativeResize="0"/>
          <p:nvPr/>
        </p:nvPicPr>
        <p:blipFill>
          <a:blip r:embed="rId4">
            <a:alphaModFix/>
          </a:blip>
          <a:stretch>
            <a:fillRect/>
          </a:stretch>
        </p:blipFill>
        <p:spPr>
          <a:xfrm>
            <a:off x="3733732" y="5334315"/>
            <a:ext cx="2582530" cy="1541488"/>
          </a:xfrm>
          <a:prstGeom prst="rect">
            <a:avLst/>
          </a:prstGeom>
          <a:noFill/>
          <a:ln>
            <a:noFill/>
          </a:ln>
        </p:spPr>
      </p:pic>
      <p:sp>
        <p:nvSpPr>
          <p:cNvPr id="380" name="Google Shape;380;p15"/>
          <p:cNvSpPr txBox="1"/>
          <p:nvPr/>
        </p:nvSpPr>
        <p:spPr>
          <a:xfrm>
            <a:off x="5177125" y="4693975"/>
            <a:ext cx="2289300" cy="646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Google Sans"/>
                <a:ea typeface="Google Sans"/>
                <a:cs typeface="Google Sans"/>
                <a:sym typeface="Google Sans"/>
              </a:rPr>
              <a:t>Similar to view count, there are far more videos with &lt; 100,000 likes than there are videos with more. </a:t>
            </a:r>
            <a:endParaRPr sz="1000">
              <a:solidFill>
                <a:schemeClr val="dk1"/>
              </a:solidFill>
              <a:latin typeface="Google Sans"/>
              <a:ea typeface="Google Sans"/>
              <a:cs typeface="Google Sans"/>
              <a:sym typeface="Google Sans"/>
            </a:endParaRPr>
          </a:p>
        </p:txBody>
      </p:sp>
      <p:pic>
        <p:nvPicPr>
          <p:cNvPr id="381" name="Google Shape;381;p15"/>
          <p:cNvPicPr preferRelativeResize="0"/>
          <p:nvPr/>
        </p:nvPicPr>
        <p:blipFill>
          <a:blip r:embed="rId5">
            <a:alphaModFix/>
          </a:blip>
          <a:stretch>
            <a:fillRect/>
          </a:stretch>
        </p:blipFill>
        <p:spPr>
          <a:xfrm>
            <a:off x="3080225" y="2394002"/>
            <a:ext cx="2221276" cy="1325879"/>
          </a:xfrm>
          <a:prstGeom prst="rect">
            <a:avLst/>
          </a:prstGeom>
          <a:noFill/>
          <a:ln>
            <a:noFill/>
          </a:ln>
        </p:spPr>
      </p:pic>
      <p:sp>
        <p:nvSpPr>
          <p:cNvPr id="382" name="Google Shape;382;p15"/>
          <p:cNvSpPr txBox="1"/>
          <p:nvPr/>
        </p:nvSpPr>
        <p:spPr>
          <a:xfrm>
            <a:off x="3316250" y="3831075"/>
            <a:ext cx="20910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The view count variable has a very uneven distribution, with more than half the videos receiving fewer than 100,000 views. Distribution of view counts &gt; 100,000 views is uniform.</a:t>
            </a:r>
            <a:endParaRPr sz="1000"/>
          </a:p>
        </p:txBody>
      </p:sp>
      <p:sp>
        <p:nvSpPr>
          <p:cNvPr id="383" name="Google Shape;383;p15"/>
          <p:cNvSpPr txBox="1"/>
          <p:nvPr/>
        </p:nvSpPr>
        <p:spPr>
          <a:xfrm>
            <a:off x="4014400" y="8431050"/>
            <a:ext cx="30342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Google Sans"/>
                <a:ea typeface="Google Sans"/>
                <a:cs typeface="Google Sans"/>
                <a:sym typeface="Google Sans"/>
              </a:rPr>
              <a:t>Skewed data distribution</a:t>
            </a:r>
            <a:endParaRPr b="1" sz="1100">
              <a:solidFill>
                <a:schemeClr val="dk1"/>
              </a:solidFill>
              <a:latin typeface="Google Sans"/>
              <a:ea typeface="Google Sans"/>
              <a:cs typeface="Google Sans"/>
              <a:sym typeface="Google Sans"/>
            </a:endParaRPr>
          </a:p>
          <a:p>
            <a:pPr indent="0" lvl="0" marL="0" rtl="0" algn="l">
              <a:spcBef>
                <a:spcPts val="0"/>
              </a:spcBef>
              <a:spcAft>
                <a:spcPts val="0"/>
              </a:spcAft>
              <a:buNone/>
            </a:pPr>
            <a:r>
              <a:rPr lang="en" sz="1100">
                <a:solidFill>
                  <a:schemeClr val="dk1"/>
                </a:solidFill>
                <a:latin typeface="Google Sans"/>
                <a:ea typeface="Google Sans"/>
                <a:cs typeface="Google Sans"/>
                <a:sym typeface="Google Sans"/>
              </a:rPr>
              <a:t>Video view and like counts are all concentrated on low end of 1,000 for opinions</a:t>
            </a:r>
            <a:r>
              <a:rPr lang="en" sz="1100">
                <a:solidFill>
                  <a:schemeClr val="dk1"/>
                </a:solidFill>
                <a:latin typeface="Google Sans"/>
                <a:ea typeface="Google Sans"/>
                <a:cs typeface="Google Sans"/>
                <a:sym typeface="Google Sans"/>
              </a:rPr>
              <a:t>. Therefore, the data distribution is right-skewed, which will inform the models and model types that will be built.</a:t>
            </a:r>
            <a:endParaRPr sz="1100">
              <a:solidFill>
                <a:schemeClr val="dk1"/>
              </a:solidFill>
              <a:latin typeface="Google Sans"/>
              <a:ea typeface="Google Sans"/>
              <a:cs typeface="Google Sans"/>
              <a:sym typeface="Google Sans"/>
            </a:endParaRPr>
          </a:p>
        </p:txBody>
      </p:sp>
      <p:sp>
        <p:nvSpPr>
          <p:cNvPr id="384" name="Google Shape;384;p15"/>
          <p:cNvSpPr txBox="1"/>
          <p:nvPr/>
        </p:nvSpPr>
        <p:spPr>
          <a:xfrm>
            <a:off x="269925" y="8431050"/>
            <a:ext cx="3647700" cy="136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Google Sans"/>
                <a:ea typeface="Google Sans"/>
                <a:cs typeface="Google Sans"/>
                <a:sym typeface="Google Sans"/>
              </a:rPr>
              <a:t>Null values</a:t>
            </a:r>
            <a:endParaRPr b="1" sz="1100">
              <a:solidFill>
                <a:schemeClr val="dk1"/>
              </a:solidFill>
              <a:latin typeface="Google Sans"/>
              <a:ea typeface="Google Sans"/>
              <a:cs typeface="Google Sans"/>
              <a:sym typeface="Google Sans"/>
            </a:endParaRPr>
          </a:p>
          <a:p>
            <a:pPr indent="0" lvl="0" marL="0" rtl="0" algn="l">
              <a:spcBef>
                <a:spcPts val="0"/>
              </a:spcBef>
              <a:spcAft>
                <a:spcPts val="0"/>
              </a:spcAft>
              <a:buNone/>
            </a:pPr>
            <a:r>
              <a:rPr lang="en" sz="1100">
                <a:solidFill>
                  <a:schemeClr val="dk1"/>
                </a:solidFill>
                <a:latin typeface="Google Sans"/>
                <a:ea typeface="Google Sans"/>
                <a:cs typeface="Google Sans"/>
                <a:sym typeface="Google Sans"/>
              </a:rPr>
              <a:t>O</a:t>
            </a:r>
            <a:r>
              <a:rPr lang="en" sz="1100">
                <a:solidFill>
                  <a:schemeClr val="dk1"/>
                </a:solidFill>
                <a:latin typeface="Google Sans"/>
                <a:ea typeface="Google Sans"/>
                <a:cs typeface="Google Sans"/>
                <a:sym typeface="Google Sans"/>
              </a:rPr>
              <a:t>ver 200 null values were found in 7 different columns</a:t>
            </a:r>
            <a:r>
              <a:rPr lang="en" sz="1100">
                <a:solidFill>
                  <a:schemeClr val="dk1"/>
                </a:solidFill>
                <a:latin typeface="Google Sans"/>
                <a:ea typeface="Google Sans"/>
                <a:cs typeface="Google Sans"/>
                <a:sym typeface="Google Sans"/>
              </a:rPr>
              <a:t>. As a result, future modeling should consider the null values to avoid making insights that would assume complete data. Further analysis is necessary to investigate the reason for these null values, and their impact on future statistical analysis or model building.</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